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73" r:id="rId23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8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73D3874-0726-447F-A776-FA53E4F46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0FBF31-6060-4D02-9651-D54F4EA440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F1AEC-BB0F-44B1-B007-A3EF06784F2C}" type="datetimeFigureOut">
              <a:rPr lang="it-IT" smtClean="0"/>
              <a:t>06/09/2022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A786CB-F4D0-44D4-9858-0A0120F2CB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61164E-9C79-452B-A47C-9B5DFB71D3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8416D-8096-4E1D-A263-4439523048A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070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C80A9-BC4D-4F60-98B2-A9F3788433B3}" type="datetimeFigureOut">
              <a:rPr lang="it-IT" smtClean="0"/>
              <a:t>06/09/2022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6CDFF-77B4-42FA-8DC8-33506344F45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523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2854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68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2510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7643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8657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9961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2412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2239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7704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7788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496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404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6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28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301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761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898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797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6CDFF-77B4-42FA-8DC8-33506344F45B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800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DF0A409-FADF-4EB8-B2BE-D9E4106F777C}" type="datetime1">
              <a:rPr lang="it-IT" smtClean="0"/>
              <a:t>06/09/2022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igura a mano libera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igura a mano libera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FC475-D9B5-47CB-A11C-E9FB01DAB81A}" type="datetime1">
              <a:rPr lang="it-IT" smtClean="0"/>
              <a:t>06/09/2022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5DCB15-EBC8-4C67-9C32-406CC2C5DE94}" type="datetime1">
              <a:rPr lang="it-IT" smtClean="0"/>
              <a:t>06/09/2022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B3CE5C-3E39-4355-B34C-CDB3BD5F7BEF}" type="datetime1">
              <a:rPr lang="it-IT" smtClean="0"/>
              <a:t>06/09/2022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Modificare gli stili del testo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7B683DB-AB43-4D53-8E26-E84DA45D7129}" type="datetime1">
              <a:rPr lang="it-IT" smtClean="0"/>
              <a:t>06/09/2022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Figura a mano libera 6" title="Indicatore di taglio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5562CA-48A2-4B9B-A253-1BA3AD9FFAF4}" type="datetime1">
              <a:rPr lang="it-IT" smtClean="0"/>
              <a:t>06/09/2022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2209F4-1BEF-43C5-A7FC-854C6B9A7E95}" type="datetime1">
              <a:rPr lang="it-IT" smtClean="0"/>
              <a:t>06/09/2022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E695B6-9D47-4EE1-854E-D4DB63F80924}" type="datetime1">
              <a:rPr lang="it-IT" smtClean="0"/>
              <a:t>06/09/2022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2CFEB-6159-405E-A31A-9C77A323FD25}" type="datetime1">
              <a:rPr lang="it-IT" smtClean="0"/>
              <a:t>06/09/2022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 title="Forma di sfondo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Modificare gli stili del testo dello schema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E5A1ACF-8EB1-48FC-A3AD-20DB65615B03}" type="datetime1">
              <a:rPr lang="it-IT" smtClean="0"/>
              <a:t>06/09/2022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Rettangolo 8" title="Barra di divisione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 title="Forma di sfondo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Modificare gli stili del testo dello schema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3B6066F-67BA-4210-9BF3-370375641118}" type="datetime1">
              <a:rPr lang="it-IT" smtClean="0"/>
              <a:t>06/09/2022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Rettangolo 8" title="Barra di divisione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E585FAC-AE6E-419C-B903-649B497D4494}" type="datetime1">
              <a:rPr lang="it-IT" noProof="0" smtClean="0"/>
              <a:t>06/09/2022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Rettangolo 8" title="Barra laterale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2098226"/>
          </a:xfrm>
        </p:spPr>
        <p:txBody>
          <a:bodyPr rtlCol="0">
            <a:noAutofit/>
          </a:bodyPr>
          <a:lstStyle/>
          <a:p>
            <a:pPr rtl="0"/>
            <a:r>
              <a:rPr lang="it-IT" dirty="0">
                <a:solidFill>
                  <a:schemeClr val="bg2"/>
                </a:solidFill>
              </a:rPr>
              <a:t>LE SCUOLE DELLA FELICITA’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chemeClr val="bg2"/>
                </a:solidFill>
              </a:rPr>
              <a:t>LE 5 AREE DI INTERVENTO E LE TECNICHE PER LA CREAZIONE DELLA FELICITA’</a:t>
            </a:r>
          </a:p>
          <a:p>
            <a:pPr rtl="0"/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037528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3600" dirty="0">
                <a:solidFill>
                  <a:schemeClr val="bg2"/>
                </a:solidFill>
              </a:rPr>
              <a:t>I 7 PASSI PER IL VERO CAMBIAMENTO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2748625"/>
          </a:xfrm>
        </p:spPr>
        <p:txBody>
          <a:bodyPr rtlCol="0">
            <a:normAutofit fontScale="92500" lnSpcReduction="20000"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it-IT" dirty="0">
                <a:solidFill>
                  <a:schemeClr val="bg2"/>
                </a:solidFill>
              </a:rPr>
              <a:t>COSA VUOI CAMBIARE? (DECIDERE)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it-IT" dirty="0">
                <a:solidFill>
                  <a:schemeClr val="bg2"/>
                </a:solidFill>
              </a:rPr>
              <a:t>TROVA UNA LEVA (PIACERE-DOLORE)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it-IT" dirty="0">
                <a:solidFill>
                  <a:schemeClr val="bg2"/>
                </a:solidFill>
              </a:rPr>
              <a:t>INTERROMPI IL VECCHIO SCHEMA (TRIADE)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it-IT" dirty="0">
                <a:solidFill>
                  <a:schemeClr val="bg2"/>
                </a:solidFill>
              </a:rPr>
              <a:t>CREA UN’ALTERNATIVA POTENZIANTE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it-IT" dirty="0">
                <a:solidFill>
                  <a:schemeClr val="bg2"/>
                </a:solidFill>
              </a:rPr>
              <a:t>CONDIZIONA IL NUOVO SCHEMA DI COMPORTAMENTO (ASSOCIA IL PIACERE)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it-IT" dirty="0">
                <a:solidFill>
                  <a:schemeClr val="bg2"/>
                </a:solidFill>
              </a:rPr>
              <a:t>VERIFICA IL TUO NUOVO MODELLO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it-IT" dirty="0">
                <a:solidFill>
                  <a:schemeClr val="bg2"/>
                </a:solidFill>
              </a:rPr>
              <a:t>IL POTERE DELL’AMBIENTE (CIRCONDATI DI PERSONE E STORIE POSITIVE)</a:t>
            </a:r>
          </a:p>
          <a:p>
            <a:pPr marL="457200" indent="-457200" algn="l" rtl="0">
              <a:buFont typeface="+mj-lt"/>
              <a:buAutoNum type="arabicPeriod"/>
            </a:pPr>
            <a:endParaRPr lang="it-IT" dirty="0">
              <a:solidFill>
                <a:schemeClr val="bg2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3600" dirty="0">
                <a:solidFill>
                  <a:schemeClr val="bg2"/>
                </a:solidFill>
              </a:rPr>
              <a:t>LE PAURE: NOSTRE ALLEATE O NEMICHE?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2748625"/>
          </a:xfrm>
        </p:spPr>
        <p:txBody>
          <a:bodyPr rtlCol="0">
            <a:normAutofit fontScale="92500" lnSpcReduction="20000"/>
          </a:bodyPr>
          <a:lstStyle/>
          <a:p>
            <a:pPr algn="l" rtl="0"/>
            <a:r>
              <a:rPr lang="it-IT" dirty="0">
                <a:solidFill>
                  <a:schemeClr val="bg2"/>
                </a:solidFill>
              </a:rPr>
              <a:t>CANCELLARE LE PAURE LIMITANTI: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SCRABLE (DISTORCI LE SOTTOMODALITA’)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SWISH 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BASTA!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LE DOMANDE MOTIVANTI (MATTINO E SERA)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AGISCI (IL FISICO E’ L’INTERRUTTORE DELLA MENTE)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NUTRI LA MENTE CON STORIE DI SUCCESSO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RICORDA I TUOI SUCCESSI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GRATITUDINE (RIPROGRAMMA LA SPAM- ACHOR)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endParaRPr lang="it-IT" dirty="0">
              <a:solidFill>
                <a:schemeClr val="bg2"/>
              </a:solidFill>
            </a:endParaRPr>
          </a:p>
          <a:p>
            <a:pPr algn="l" rtl="0"/>
            <a:endParaRPr lang="it-IT" dirty="0">
              <a:solidFill>
                <a:schemeClr val="bg2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2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2400" dirty="0">
                <a:solidFill>
                  <a:schemeClr val="bg2"/>
                </a:solidFill>
              </a:rPr>
              <a:t>GESTIONE DELLE EMOZIONI: FISIOLOGIA-FOCUS-LINGUAGGIO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3004936"/>
          </a:xfrm>
        </p:spPr>
        <p:txBody>
          <a:bodyPr rtlCol="0">
            <a:normAutofit fontScale="77500" lnSpcReduction="20000"/>
          </a:bodyPr>
          <a:lstStyle/>
          <a:p>
            <a:pPr algn="l" rtl="0"/>
            <a:r>
              <a:rPr lang="it-IT" dirty="0">
                <a:solidFill>
                  <a:schemeClr val="bg2"/>
                </a:solidFill>
              </a:rPr>
              <a:t>FISIOLOGIA: IL CORPO E’ L’INTERRUTTORE DELLA MENTE</a:t>
            </a:r>
          </a:p>
          <a:p>
            <a:pPr algn="l" rtl="0"/>
            <a:endParaRPr lang="it-IT" dirty="0">
              <a:solidFill>
                <a:schemeClr val="bg2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ATTIVITA’ FISICA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MUOVERSI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AGIRE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URLARE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RESPIRARE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MEDITARE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ATTEGGIAMENTO FISICO DEL VINCENTE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AGISCI COME TI IMMAGINI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AGISCI COME LA PERSONA CHE VUOI DIVENTARE</a:t>
            </a:r>
          </a:p>
          <a:p>
            <a:pPr algn="l" rtl="0"/>
            <a:endParaRPr lang="it-IT" dirty="0">
              <a:solidFill>
                <a:schemeClr val="bg2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4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2400" dirty="0">
                <a:solidFill>
                  <a:schemeClr val="bg2"/>
                </a:solidFill>
              </a:rPr>
              <a:t>GESTIONE DELLE EMOZIONI: FISIOLOGIA-FOCUS-LINGUAGGIO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3004936"/>
          </a:xfrm>
        </p:spPr>
        <p:txBody>
          <a:bodyPr rtlCol="0">
            <a:normAutofit lnSpcReduction="10000"/>
          </a:bodyPr>
          <a:lstStyle/>
          <a:p>
            <a:pPr algn="l" rtl="0"/>
            <a:r>
              <a:rPr lang="it-IT" dirty="0">
                <a:solidFill>
                  <a:schemeClr val="bg2"/>
                </a:solidFill>
              </a:rPr>
              <a:t>FOCUS: LA MAPPA NON E’ IL TERRITORIO: CIO’ SU CUI TI FOCALIZZI DIVENTA REALTA’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SCOGLIO E SURF (ACHOR)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ERBE ORTICANTI (ACHOR)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CAMERIERE (ACHOR)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SCUOLA DI F1 (A. ROBBINS)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it-IT" dirty="0">
              <a:solidFill>
                <a:schemeClr val="bg2"/>
              </a:solidFill>
            </a:endParaRPr>
          </a:p>
          <a:p>
            <a:pPr algn="l" rtl="0"/>
            <a:r>
              <a:rPr lang="it-IT" dirty="0">
                <a:solidFill>
                  <a:schemeClr val="bg2"/>
                </a:solidFill>
              </a:rPr>
              <a:t>PREFIGURA IL TUO FUTURO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it-IT" dirty="0">
              <a:solidFill>
                <a:schemeClr val="bg2"/>
              </a:solidFill>
            </a:endParaRPr>
          </a:p>
          <a:p>
            <a:pPr algn="l" rtl="0"/>
            <a:endParaRPr lang="it-IT" dirty="0">
              <a:solidFill>
                <a:schemeClr val="bg2"/>
              </a:solidFill>
            </a:endParaRPr>
          </a:p>
          <a:p>
            <a:pPr algn="l" rtl="0"/>
            <a:endParaRPr lang="it-IT" dirty="0">
              <a:solidFill>
                <a:schemeClr val="bg2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6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2400" dirty="0">
                <a:solidFill>
                  <a:schemeClr val="bg2"/>
                </a:solidFill>
              </a:rPr>
              <a:t>GESTIONE DELLE EMOZIONI: FISIOLOGIA-FOCUS-LINGUAGGIO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3004936"/>
          </a:xfrm>
        </p:spPr>
        <p:txBody>
          <a:bodyPr rtlCol="0">
            <a:normAutofit fontScale="77500" lnSpcReduction="20000"/>
          </a:bodyPr>
          <a:lstStyle/>
          <a:p>
            <a:pPr algn="l" rtl="0"/>
            <a:r>
              <a:rPr lang="it-IT" dirty="0">
                <a:solidFill>
                  <a:schemeClr val="bg2"/>
                </a:solidFill>
              </a:rPr>
              <a:t>LINGUAGGIO (SPECIE CON NOI STESSI): LA PAROLA CREA IL PENSIERO, IL PENSIERO L’AZIONE, L’AZIONE IL COMPORTAMENTO.</a:t>
            </a:r>
          </a:p>
          <a:p>
            <a:pPr algn="l" rtl="0"/>
            <a:endParaRPr lang="it-IT" dirty="0">
              <a:solidFill>
                <a:schemeClr val="bg2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ABBASSARE IL GRADO EMOZIONALE USANDO UN LINGUAGGIO MENO DRAMMATICO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PRIMA DI DORMIRE DIAMOCI PAROLE ENERGIZZANTI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PORCI LE GIUSTE DOMANDE: IL CERVELLO AGISCE IN BASE ALLE DOMANDE CHE GLI PONIAMO(MATTINA-POMERIGGIO-SERA)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2"/>
                </a:solidFill>
              </a:rPr>
              <a:t>TECNICA 3 BENEDIZIONI: RIORGANIZZARE LA SPAM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it-IT" dirty="0">
              <a:solidFill>
                <a:schemeClr val="bg2"/>
              </a:solidFill>
            </a:endParaRPr>
          </a:p>
          <a:p>
            <a:pPr algn="l" rtl="0"/>
            <a:endParaRPr lang="it-IT" dirty="0">
              <a:solidFill>
                <a:schemeClr val="bg2"/>
              </a:solidFill>
            </a:endParaRPr>
          </a:p>
          <a:p>
            <a:pPr algn="l" rtl="0"/>
            <a:endParaRPr lang="it-IT" dirty="0">
              <a:solidFill>
                <a:schemeClr val="bg2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0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2400" dirty="0">
                <a:solidFill>
                  <a:schemeClr val="bg2"/>
                </a:solidFill>
              </a:rPr>
              <a:t>COSA VUOI DAVVERO? VOLERE ED AGIRE: DUE REALTA’ DIFFERENTI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3004936"/>
          </a:xfrm>
        </p:spPr>
        <p:txBody>
          <a:bodyPr rtlCol="0">
            <a:normAutofit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VORREI, POTREI, MI PIACEREBBE… IL MONDO E’ PIENO DI BUONI PROPOSITI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MA A TE SPETTA SCEGLIERE: LA SCELTA COMPORTA UNA DECISIONE DRASTICA: PENSA, IMMAGINA COSA VUOI E AGISCI!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DECIDERE: DE-CAEDERE: TAGLIARE VIA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ASSOCIA PIACERE/DOLORE</a:t>
            </a:r>
          </a:p>
          <a:p>
            <a:pPr algn="l" rtl="0"/>
            <a:endParaRPr lang="it-IT" dirty="0">
              <a:solidFill>
                <a:schemeClr val="bg2"/>
              </a:solidFill>
            </a:endParaRPr>
          </a:p>
          <a:p>
            <a:pPr algn="l" rtl="0"/>
            <a:endParaRPr lang="it-IT" dirty="0">
              <a:solidFill>
                <a:schemeClr val="bg2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1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2400" dirty="0">
                <a:solidFill>
                  <a:schemeClr val="bg2"/>
                </a:solidFill>
              </a:rPr>
              <a:t>L’IMPORTANZA DEL MODELLO VAK. I MODELLI RAPPRESENTAZIONALI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3004936"/>
          </a:xfrm>
        </p:spPr>
        <p:txBody>
          <a:bodyPr rtlCol="0">
            <a:normAutofit fontScale="70000" lnSpcReduction="20000"/>
          </a:bodyPr>
          <a:lstStyle/>
          <a:p>
            <a:pPr algn="l" rtl="0"/>
            <a:r>
              <a:rPr lang="it-IT" dirty="0">
                <a:solidFill>
                  <a:schemeClr val="bg2"/>
                </a:solidFill>
              </a:rPr>
              <a:t>LA MAPPA NON E’ IL TERRITORIO: NOI PERCEPIAMO UNA REALTA’ OGGETTIVA E LA TRASFORMIAMO IN SOGGETTIVA ATTRAVERSO QUESTI SISTEMI: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V: VISIVO: VEDIAMO LE COSE ESTERNE E LE RIPRODUCIAMO NELLA NOSTRA MENTE SECONDO IL NOSTRO FILTRO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A: AUDITIVO. PERCEPIAMO I RUMORI ESTERNI E LI RIPRODUCIAMO IN NOI SECONDO I NOSTRI FILTRI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K: CINESTESICO: RICORDIAMO E PERCEPIAMO UNA SITUAZIONE CON TEMPERATURA, CONSISTENZA E SENSAZIONI TATTILI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endParaRPr lang="it-IT" dirty="0">
              <a:solidFill>
                <a:schemeClr val="bg2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CONOSCERE QUESTI SISTEMI AIUTA NELLA CANCELLAZIONE DI UN MODULO NEGATIVO </a:t>
            </a:r>
          </a:p>
          <a:p>
            <a:pPr algn="l" rtl="0"/>
            <a:endParaRPr lang="it-IT" dirty="0">
              <a:solidFill>
                <a:schemeClr val="bg2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2400" dirty="0">
                <a:solidFill>
                  <a:schemeClr val="bg2"/>
                </a:solidFill>
              </a:rPr>
              <a:t>COMUNICAZIONE PERSUASIVA: NON SOLO PER CONVINCERE MA PER CONOSCERE IN CHE MODO PARLIAMO A NOI STESSI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3004936"/>
          </a:xfrm>
        </p:spPr>
        <p:txBody>
          <a:bodyPr rtlCol="0">
            <a:normAutofit fontScale="77500" lnSpcReduction="20000"/>
          </a:bodyPr>
          <a:lstStyle/>
          <a:p>
            <a:pPr algn="l" rtl="0"/>
            <a:r>
              <a:rPr lang="it-IT" dirty="0">
                <a:solidFill>
                  <a:schemeClr val="bg2"/>
                </a:solidFill>
              </a:rPr>
              <a:t>LA PAROLA CREA LA SITUAZIONE: MA ABBIAMO UN GIUSTO MODO DI PARLARE E DI RAPPRESENTARE LA REALTA’? PURTROPPO OGNI NOSTRA IDEA E’ CONDIZIONATA DAI FILTRI METALINGUISTICI: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GENERALIZZAZIONI: (E’ SEMPRE COSI’. DAVVERO E’ SEMPRE?)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CANCELLAZIONI: (SI DICE… MA CHI DICE?)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DISTORSIONI: (GIUDIZI, CONCLUSIONI, FILM CHE CI FACCIAMO DELL’ALTRO SENZA NESSUN DATO CONCRETO)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endParaRPr lang="it-IT" dirty="0">
              <a:solidFill>
                <a:schemeClr val="bg2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PER SMONTARE TUTTI QUESTI FILTRI BISOGNA USARE IL METAMODELLO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1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2400" dirty="0">
                <a:solidFill>
                  <a:schemeClr val="bg2"/>
                </a:solidFill>
              </a:rPr>
              <a:t>NON HO TEMPO!</a:t>
            </a:r>
            <a:br>
              <a:rPr lang="it-IT" sz="2400" dirty="0">
                <a:solidFill>
                  <a:schemeClr val="bg2"/>
                </a:solidFill>
              </a:rPr>
            </a:br>
            <a:r>
              <a:rPr lang="it-IT" sz="2400" dirty="0">
                <a:solidFill>
                  <a:schemeClr val="bg2"/>
                </a:solidFill>
              </a:rPr>
              <a:t>GESTIONE DEL TEMPO: METODO OSA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3004936"/>
          </a:xfrm>
        </p:spPr>
        <p:txBody>
          <a:bodyPr rtlCol="0">
            <a:normAutofit fontScale="85000" lnSpcReduction="20000"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O: OBIETTIVO (PRECISO, MISURABILE, CHIARO: DEVO SAPERE COSA VOGLIO E NON COSA NON VOGLIO)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S: SCOPO (COSA MI DARA’ DI BUONO? PERCHE’ LO VOGLIO?)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A: AZIONI (TRACCIARE LA MAPPA DELLE AZIONI PER ARRIVARE ALL’OBIETTIVO: UN PASSO ALLA VOLTA)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endParaRPr lang="it-IT" dirty="0">
              <a:solidFill>
                <a:schemeClr val="bg2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ATTENZIONE: OGNI OBIETTIVO NON DEVE MAI TOGLIERE EQUILIBRIO ALLE VARIE PARTI DELLA VITA, ALTRIMENTI SAREBBE UN FALLIMENTO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9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BE62510-A175-9D47-9EDF-D9FB6C16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2666360" y="857423"/>
            <a:ext cx="6859300" cy="5144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3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222302"/>
            <a:ext cx="8361229" cy="1044334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>
                <a:solidFill>
                  <a:schemeClr val="bg2"/>
                </a:solidFill>
              </a:rPr>
              <a:t>Grazie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5152957"/>
            <a:ext cx="6831673" cy="1126545"/>
          </a:xfrm>
        </p:spPr>
        <p:txBody>
          <a:bodyPr rtlCol="0">
            <a:normAutofit/>
          </a:bodyPr>
          <a:lstStyle/>
          <a:p>
            <a:pPr rtl="0"/>
            <a:r>
              <a:rPr lang="it-IT" sz="2800" dirty="0">
                <a:solidFill>
                  <a:schemeClr val="bg2"/>
                </a:solidFill>
              </a:rPr>
              <a:t>LA FELICITA’ E’ CONTAGIOSA!</a:t>
            </a:r>
          </a:p>
          <a:p>
            <a:pPr rtl="0"/>
            <a:r>
              <a:rPr lang="it-IT" sz="2800" dirty="0">
                <a:solidFill>
                  <a:schemeClr val="bg2"/>
                </a:solidFill>
              </a:rPr>
              <a:t>PROF. MARIANO LAUDISI</a:t>
            </a:r>
          </a:p>
        </p:txBody>
      </p:sp>
    </p:spTree>
    <p:extLst>
      <p:ext uri="{BB962C8B-B14F-4D97-AF65-F5344CB8AC3E}">
        <p14:creationId xmlns:p14="http://schemas.microsoft.com/office/powerpoint/2010/main" val="179912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3600" dirty="0">
                <a:solidFill>
                  <a:schemeClr val="bg2"/>
                </a:solidFill>
              </a:rPr>
              <a:t>LE 5 AREE DI COSTANTE MIGLIORAMENTO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1"/>
            <a:ext cx="6831673" cy="2150026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it-IT" dirty="0">
                <a:solidFill>
                  <a:schemeClr val="bg2"/>
                </a:solidFill>
              </a:rPr>
              <a:t>PER VIVERE UNA VITA FELICE C’E’ BISOGNO DI EQUILIBRIO NEI DIVERSI AMBITI DELLA VITA:</a:t>
            </a:r>
          </a:p>
          <a:p>
            <a:pPr rtl="0"/>
            <a:endParaRPr lang="it-IT" dirty="0">
              <a:solidFill>
                <a:schemeClr val="bg2"/>
              </a:solidFill>
            </a:endParaRPr>
          </a:p>
          <a:p>
            <a:pPr rtl="0"/>
            <a:r>
              <a:rPr lang="it-IT" dirty="0">
                <a:solidFill>
                  <a:schemeClr val="bg2"/>
                </a:solidFill>
              </a:rPr>
              <a:t>GESTIONE DELLE EMOZIONI</a:t>
            </a:r>
          </a:p>
          <a:p>
            <a:pPr rtl="0"/>
            <a:endParaRPr lang="it-IT" dirty="0">
              <a:solidFill>
                <a:schemeClr val="bg2"/>
              </a:solidFill>
            </a:endParaRPr>
          </a:p>
          <a:p>
            <a:pPr rtl="0"/>
            <a:r>
              <a:rPr lang="it-IT" dirty="0">
                <a:solidFill>
                  <a:schemeClr val="bg2"/>
                </a:solidFill>
              </a:rPr>
              <a:t>EQUILIBRIO PSICOFISICO</a:t>
            </a:r>
          </a:p>
          <a:p>
            <a:pPr rtl="0"/>
            <a:endParaRPr lang="it-IT" dirty="0">
              <a:solidFill>
                <a:schemeClr val="bg2"/>
              </a:solidFill>
            </a:endParaRPr>
          </a:p>
          <a:p>
            <a:pPr rtl="0"/>
            <a:r>
              <a:rPr lang="it-IT" dirty="0">
                <a:solidFill>
                  <a:schemeClr val="bg2"/>
                </a:solidFill>
              </a:rPr>
              <a:t>GESTIONE DEL TEMPO E DEGLI OBIETTIVI</a:t>
            </a:r>
          </a:p>
          <a:p>
            <a:pPr rtl="0"/>
            <a:endParaRPr lang="it-IT" dirty="0">
              <a:solidFill>
                <a:schemeClr val="bg2"/>
              </a:solidFill>
            </a:endParaRPr>
          </a:p>
          <a:p>
            <a:pPr rtl="0"/>
            <a:r>
              <a:rPr lang="it-IT" dirty="0">
                <a:solidFill>
                  <a:schemeClr val="bg2"/>
                </a:solidFill>
              </a:rPr>
              <a:t>RAPPORTO CON GLI ALTRI</a:t>
            </a:r>
          </a:p>
          <a:p>
            <a:pPr rtl="0"/>
            <a:endParaRPr lang="it-IT" dirty="0">
              <a:solidFill>
                <a:schemeClr val="bg2"/>
              </a:solidFill>
            </a:endParaRPr>
          </a:p>
          <a:p>
            <a:pPr rtl="0"/>
            <a:r>
              <a:rPr lang="it-IT" dirty="0">
                <a:solidFill>
                  <a:schemeClr val="bg2"/>
                </a:solidFill>
              </a:rPr>
              <a:t>ABILITA’ DI COMUNICAZIONE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it-IT" dirty="0">
              <a:solidFill>
                <a:schemeClr val="bg2"/>
              </a:solidFill>
            </a:endParaRPr>
          </a:p>
          <a:p>
            <a:pPr rtl="0"/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5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3600" dirty="0">
                <a:solidFill>
                  <a:schemeClr val="bg2"/>
                </a:solidFill>
              </a:rPr>
              <a:t>GESTIONE DELLE EMOZIONI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2748625"/>
          </a:xfrm>
        </p:spPr>
        <p:txBody>
          <a:bodyPr rtlCol="0">
            <a:normAutofit fontScale="47500" lnSpcReduction="20000"/>
          </a:bodyPr>
          <a:lstStyle/>
          <a:p>
            <a:pPr algn="l" rtl="0"/>
            <a:r>
              <a:rPr lang="it-IT" sz="2500" dirty="0">
                <a:solidFill>
                  <a:schemeClr val="bg2"/>
                </a:solidFill>
              </a:rPr>
              <a:t>GESTIRE LE EMOZIONI AIUTA A: 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sz="2500" dirty="0">
                <a:solidFill>
                  <a:schemeClr val="bg2"/>
                </a:solidFill>
              </a:rPr>
              <a:t>STAR BENE FISICAMENTE. ORMAI E’ ASSODATO CHE MENTE E CORPO AGISCONO ALL’UNISONO.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sz="2500" dirty="0">
                <a:solidFill>
                  <a:schemeClr val="bg2"/>
                </a:solidFill>
              </a:rPr>
              <a:t>NELLE PERFORMANCE: PUOI ESSERE TEORICAMENTE PRONTO PER UN ESAME O UN’INTERROGAZIONE, MA SE SEI STRESSATO, NON CENTRATO, NON EQUILIBRATO, ASSALITO DA SENSAZIONI NEGATIVE, SBAGLIERAI DI SICURO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sz="2500" dirty="0">
                <a:solidFill>
                  <a:schemeClr val="bg2"/>
                </a:solidFill>
              </a:rPr>
              <a:t>PARLARE IN PUBBLICO: SE NON SONO OK CON LE MIE EMOZIONI NON RIUSCIRO’ AD ESPORRE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endParaRPr lang="it-IT" sz="2500" dirty="0">
              <a:solidFill>
                <a:schemeClr val="bg2"/>
              </a:solidFill>
            </a:endParaRPr>
          </a:p>
          <a:p>
            <a:pPr algn="l" rtl="0"/>
            <a:r>
              <a:rPr lang="it-IT" sz="2500" dirty="0">
                <a:solidFill>
                  <a:schemeClr val="bg2"/>
                </a:solidFill>
              </a:rPr>
              <a:t>CIO’ CHE MI GARANTISCE LA PRESTAZIONE E’ LO STATO DI FATTO DELLE MIE EMOZIONI. </a:t>
            </a:r>
          </a:p>
          <a:p>
            <a:pPr algn="l" rtl="0"/>
            <a:endParaRPr lang="it-IT" sz="2500" dirty="0">
              <a:solidFill>
                <a:schemeClr val="bg2"/>
              </a:solidFill>
            </a:endParaRPr>
          </a:p>
          <a:p>
            <a:pPr algn="l" rtl="0"/>
            <a:r>
              <a:rPr lang="it-IT" sz="2500" dirty="0">
                <a:solidFill>
                  <a:schemeClr val="bg2"/>
                </a:solidFill>
              </a:rPr>
              <a:t>NOI CREDIAMO SEMPRE CHE IL NOSTRO STATO DI STRESS, ANSIA, PAURA, RABBIA DIPENDA DAGLI ALTRI O DALLE CIRCOSTANZE. BISOGNA, INVECE, IMPARARE A PRENDERSI LE RESPONSABILITA’: SONO IO CHE REAGISCO COSI’ DINANZI A QUELLA PERSONA O A QUELLA SITUAZIONE. NON POSSIAMO, DUNQUE, PERMETTERE CHE IL NOSTRO POTENZIALE SIA VANIFICATO PERCHE’ NON SIAMO IN GRADO DI GESTIRE LE NOSTRE EMOZIONI.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endParaRPr lang="it-IT" dirty="0">
              <a:solidFill>
                <a:schemeClr val="bg2"/>
              </a:solidFill>
            </a:endParaRPr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it-IT" dirty="0">
              <a:solidFill>
                <a:schemeClr val="bg2"/>
              </a:solidFill>
            </a:endParaRPr>
          </a:p>
          <a:p>
            <a:pPr rtl="0"/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4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3600" dirty="0">
                <a:solidFill>
                  <a:schemeClr val="bg2"/>
                </a:solidFill>
              </a:rPr>
              <a:t>EQUILIBRIO PSICOFISICO: MENS SANA IN CORPORE SANO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2748625"/>
          </a:xfrm>
        </p:spPr>
        <p:txBody>
          <a:bodyPr rtlCol="0">
            <a:normAutofit lnSpcReduction="10000"/>
          </a:bodyPr>
          <a:lstStyle/>
          <a:p>
            <a:pPr algn="l" rtl="0"/>
            <a:r>
              <a:rPr lang="it-IT" dirty="0">
                <a:solidFill>
                  <a:schemeClr val="bg2"/>
                </a:solidFill>
              </a:rPr>
              <a:t>NOI CONOSCIAMO CIO’ CHE CI FA BENE. IL PROBLEMA E’ CHE LO SAPPIAMO SOLO, MA NON DECIDIAMO, NON AGIAMO. PURTROPPO ABBIAMO ASSOCIATO IL CONCETTO DI PIACERE A CIO’ CHE NON CI FA STARE VERAMENTE BENE. BISOGNA RIPROGRAMMARE LE ASSOCIAZIONI DOLORE/PIACERE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it-IT" dirty="0">
              <a:solidFill>
                <a:schemeClr val="bg2"/>
              </a:solidFill>
            </a:endParaRPr>
          </a:p>
          <a:p>
            <a:pPr rtl="0"/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0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3600" dirty="0">
                <a:solidFill>
                  <a:schemeClr val="bg2"/>
                </a:solidFill>
              </a:rPr>
              <a:t>GESTIONE DEL TEMPO E DEGLI OBIETTIVI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2748625"/>
          </a:xfrm>
        </p:spPr>
        <p:txBody>
          <a:bodyPr rtlCol="0">
            <a:normAutofit fontScale="85000" lnSpcReduction="20000"/>
          </a:bodyPr>
          <a:lstStyle/>
          <a:p>
            <a:pPr algn="l" rtl="0"/>
            <a:r>
              <a:rPr lang="it-IT" dirty="0">
                <a:solidFill>
                  <a:schemeClr val="bg2"/>
                </a:solidFill>
              </a:rPr>
              <a:t>NON HO TEMPO! LA CLASSICA FRASE. STRANAMENTE LE 24 ORE SEMBRANO NON BASTARE MAI, EPPURE NELL’ARCO DI UNA GIORNATA, SPESSO, SIAMO INCONCLUDENTI E NON PRODUCIAMO NULLA SE NON STRESS, STANCHEZZA E FRUSTRAZIONE. QUESTO CI PORTA SIA A NON RAGGIUNGERE NESSUN RISULTATO SIA AD AUMENTARE LO STRESS SIA A PROCRASTINARE.</a:t>
            </a:r>
          </a:p>
          <a:p>
            <a:pPr algn="l" rtl="0"/>
            <a:r>
              <a:rPr lang="it-IT" dirty="0">
                <a:solidFill>
                  <a:schemeClr val="bg2"/>
                </a:solidFill>
              </a:rPr>
              <a:t>BISOGNA IMPARARE A FOCALIZZARSI SUGLI OBIETTIVI (E SULLE PRIORITA’ DELLA VITA): PRINCIPIO 80-20 DI PARETO. </a:t>
            </a:r>
          </a:p>
          <a:p>
            <a:pPr rtl="0"/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0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3600" dirty="0">
                <a:solidFill>
                  <a:schemeClr val="bg2"/>
                </a:solidFill>
              </a:rPr>
              <a:t>RAPPORTO CON GLI ALTRI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2748625"/>
          </a:xfrm>
        </p:spPr>
        <p:txBody>
          <a:bodyPr rtlCol="0">
            <a:normAutofit fontScale="92500" lnSpcReduction="20000"/>
          </a:bodyPr>
          <a:lstStyle/>
          <a:p>
            <a:pPr algn="l" rtl="0"/>
            <a:r>
              <a:rPr lang="it-IT" dirty="0">
                <a:solidFill>
                  <a:schemeClr val="bg2"/>
                </a:solidFill>
              </a:rPr>
              <a:t>LE RELAZIONI SONO FONDAMENTALI PER LA VITA PRIVATA E LAVORATIVA. BISOGNA STARE BENE CON SE’ STESSI E CON GLI ALTRI PER AVERE UNA VITA EQUILIBRATA. SE HO TUTTO IL SUCCESSO DEL MONDO MA NON STO BENE CON ME STESSO E CON GLI ALTRI HO FALLITO. </a:t>
            </a:r>
          </a:p>
          <a:p>
            <a:pPr algn="l" rtl="0"/>
            <a:r>
              <a:rPr lang="it-IT" dirty="0">
                <a:solidFill>
                  <a:schemeClr val="bg2"/>
                </a:solidFill>
              </a:rPr>
              <a:t>INOLTRE, DARSI ALL’ALTRO E’ UNA TERAPIA FONDAMENTALE: TI ABITUA AD UN ALTRO PUNTO DI VISTA, SPOSTA IL FOCUS E TI FA SENTIRE MEGLIO CON TE STESSO.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7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3600" dirty="0">
                <a:solidFill>
                  <a:schemeClr val="bg2"/>
                </a:solidFill>
              </a:rPr>
              <a:t>ABILITA’ DI COMUNICAZIONE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2748625"/>
          </a:xfrm>
        </p:spPr>
        <p:txBody>
          <a:bodyPr rtlCol="0">
            <a:normAutofit fontScale="92500"/>
          </a:bodyPr>
          <a:lstStyle/>
          <a:p>
            <a:pPr algn="l" rtl="0"/>
            <a:r>
              <a:rPr lang="it-IT" dirty="0">
                <a:solidFill>
                  <a:schemeClr val="bg2"/>
                </a:solidFill>
              </a:rPr>
              <a:t>LA COMUNICAZIONE E’ UN MEZZO FONDAMENTALE PERCHE’ TRAMITE ESSA CONDIZIONIAMO NOI STESSI E GLI ALTRI.</a:t>
            </a:r>
          </a:p>
          <a:p>
            <a:pPr algn="l" rtl="0"/>
            <a:r>
              <a:rPr lang="it-IT" dirty="0">
                <a:solidFill>
                  <a:schemeClr val="bg2"/>
                </a:solidFill>
              </a:rPr>
              <a:t>NOI NON COMUNICHIAMO SOLO CON GLI ALTRI, MA ANCHE CON NOI STESSI. BISOGNA, DUNQUE, PRENDERE CONSAPEVOLEZZA DEL NOSTRO LINGUAGGIO INTERIORE CHE CONDIZIONA LA NOSTRA PERSONA.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5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3600" dirty="0">
                <a:solidFill>
                  <a:schemeClr val="bg2"/>
                </a:solidFill>
              </a:rPr>
              <a:t>PROVIAMO A FARE UN PO’ DI PRATICA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2748625"/>
          </a:xfrm>
        </p:spPr>
        <p:txBody>
          <a:bodyPr rtlCol="0">
            <a:normAutofit/>
          </a:bodyPr>
          <a:lstStyle/>
          <a:p>
            <a:pPr algn="l" rtl="0"/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5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34" name="Figura a mano libera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808" y="1788454"/>
            <a:ext cx="8947870" cy="805456"/>
          </a:xfrm>
        </p:spPr>
        <p:txBody>
          <a:bodyPr rtlCol="0">
            <a:noAutofit/>
          </a:bodyPr>
          <a:lstStyle/>
          <a:p>
            <a:pPr rtl="0"/>
            <a:r>
              <a:rPr lang="it-IT" sz="3600" dirty="0">
                <a:solidFill>
                  <a:schemeClr val="bg2"/>
                </a:solidFill>
              </a:rPr>
              <a:t>CAMBIARE UNA CREDENZA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92490"/>
            <a:ext cx="6831673" cy="2748625"/>
          </a:xfrm>
        </p:spPr>
        <p:txBody>
          <a:bodyPr rtlCol="0">
            <a:normAutofit fontScale="77500" lnSpcReduction="20000"/>
          </a:bodyPr>
          <a:lstStyle/>
          <a:p>
            <a:pPr algn="l" rtl="0"/>
            <a:r>
              <a:rPr lang="it-IT" dirty="0">
                <a:solidFill>
                  <a:schemeClr val="bg2"/>
                </a:solidFill>
              </a:rPr>
              <a:t>L’IMPOTENZA APPRESA (SELIGMAN) PORTA AD UNA CREDENZA LIMITANTE. QUESTA, PURTROPPO, SI AUTOAVVERA PER IL PRINCIPIO DI COERENZA.</a:t>
            </a:r>
          </a:p>
          <a:p>
            <a:pPr algn="l" rtl="0"/>
            <a:endParaRPr lang="it-IT" dirty="0">
              <a:solidFill>
                <a:schemeClr val="bg2"/>
              </a:solidFill>
            </a:endParaRPr>
          </a:p>
          <a:p>
            <a:pPr algn="l" rtl="0"/>
            <a:r>
              <a:rPr lang="it-IT" dirty="0">
                <a:solidFill>
                  <a:schemeClr val="bg2"/>
                </a:solidFill>
              </a:rPr>
              <a:t>PER POTERLA CAMBIARE BISOGNA: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ASSOCIARE DOLORE ALLA VECCHIA CREDENZA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CREARE DUBBIO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SCEGLIERE UNA NUOVA CREDENZA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2"/>
                </a:solidFill>
              </a:rPr>
              <a:t>ASSOCIARE GRANDE PIACERE ALLA NUOVA CREDENZA E VIVERLA IN ANTICIPO 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317447" y="96536"/>
            <a:ext cx="1300293" cy="11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27742"/>
      </p:ext>
    </p:extLst>
  </p:cSld>
  <p:clrMapOvr>
    <a:masterClrMapping/>
  </p:clrMapOvr>
</p:sld>
</file>

<file path=ppt/theme/theme1.xml><?xml version="1.0" encoding="utf-8"?>
<a:theme xmlns:a="http://schemas.openxmlformats.org/drawingml/2006/main" name="Ritaglio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082C27-02EB-4B4A-A84F-7021AA79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55078-021E-49AB-8F30-C53CA1A5999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26757D5-6F93-45B0-82A2-39BC87D70F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viaggi</Template>
  <TotalTime>0</TotalTime>
  <Words>1187</Words>
  <Application>Microsoft Office PowerPoint</Application>
  <PresentationFormat>Widescreen</PresentationFormat>
  <Paragraphs>142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Calibri</vt:lpstr>
      <vt:lpstr>Franklin Gothic Book</vt:lpstr>
      <vt:lpstr>Wingdings</vt:lpstr>
      <vt:lpstr>Ritaglio</vt:lpstr>
      <vt:lpstr>LE SCUOLE DELLA FELICITA’</vt:lpstr>
      <vt:lpstr>LE 5 AREE DI COSTANTE MIGLIORAMENTO</vt:lpstr>
      <vt:lpstr>GESTIONE DELLE EMOZIONI</vt:lpstr>
      <vt:lpstr>EQUILIBRIO PSICOFISICO: MENS SANA IN CORPORE SANO</vt:lpstr>
      <vt:lpstr>GESTIONE DEL TEMPO E DEGLI OBIETTIVI</vt:lpstr>
      <vt:lpstr>RAPPORTO CON GLI ALTRI</vt:lpstr>
      <vt:lpstr>ABILITA’ DI COMUNICAZIONE</vt:lpstr>
      <vt:lpstr>PROVIAMO A FARE UN PO’ DI PRATICA</vt:lpstr>
      <vt:lpstr>CAMBIARE UNA CREDENZA</vt:lpstr>
      <vt:lpstr>I 7 PASSI PER IL VERO CAMBIAMENTO</vt:lpstr>
      <vt:lpstr>LE PAURE: NOSTRE ALLEATE O NEMICHE?</vt:lpstr>
      <vt:lpstr>GESTIONE DELLE EMOZIONI: FISIOLOGIA-FOCUS-LINGUAGGIO</vt:lpstr>
      <vt:lpstr>GESTIONE DELLE EMOZIONI: FISIOLOGIA-FOCUS-LINGUAGGIO</vt:lpstr>
      <vt:lpstr>GESTIONE DELLE EMOZIONI: FISIOLOGIA-FOCUS-LINGUAGGIO</vt:lpstr>
      <vt:lpstr>COSA VUOI DAVVERO? VOLERE ED AGIRE: DUE REALTA’ DIFFERENTI</vt:lpstr>
      <vt:lpstr>L’IMPORTANZA DEL MODELLO VAK. I MODELLI RAPPRESENTAZIONALI</vt:lpstr>
      <vt:lpstr>COMUNICAZIONE PERSUASIVA: NON SOLO PER CONVINCERE MA PER CONOSCERE IN CHE MODO PARLIAMO A NOI STESSI</vt:lpstr>
      <vt:lpstr>NON HO TEMPO! GESTIONE DEL TEMPO: METODO OSA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Progettazione Ritaglio per i viaggi</dc:title>
  <dc:creator>Mariano</dc:creator>
  <cp:lastModifiedBy>Mariano</cp:lastModifiedBy>
  <cp:revision>18</cp:revision>
  <dcterms:created xsi:type="dcterms:W3CDTF">2022-09-04T15:44:15Z</dcterms:created>
  <dcterms:modified xsi:type="dcterms:W3CDTF">2022-09-06T15:19:06Z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